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80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347" r:id="rId25"/>
    <p:sldId id="403" r:id="rId26"/>
    <p:sldId id="352" r:id="rId27"/>
    <p:sldId id="353" r:id="rId28"/>
    <p:sldId id="354" r:id="rId29"/>
    <p:sldId id="355" r:id="rId30"/>
    <p:sldId id="360" r:id="rId31"/>
    <p:sldId id="395" r:id="rId32"/>
    <p:sldId id="396" r:id="rId33"/>
    <p:sldId id="397" r:id="rId34"/>
    <p:sldId id="398" r:id="rId35"/>
    <p:sldId id="402" r:id="rId36"/>
    <p:sldId id="361" r:id="rId37"/>
    <p:sldId id="362" r:id="rId38"/>
    <p:sldId id="363" r:id="rId39"/>
    <p:sldId id="364" r:id="rId40"/>
    <p:sldId id="365" r:id="rId41"/>
    <p:sldId id="366" r:id="rId42"/>
    <p:sldId id="367" r:id="rId43"/>
    <p:sldId id="368" r:id="rId44"/>
    <p:sldId id="369" r:id="rId45"/>
    <p:sldId id="370" r:id="rId46"/>
    <p:sldId id="371" r:id="rId47"/>
    <p:sldId id="372" r:id="rId48"/>
    <p:sldId id="373" r:id="rId49"/>
    <p:sldId id="374" r:id="rId50"/>
    <p:sldId id="375" r:id="rId51"/>
    <p:sldId id="376" r:id="rId52"/>
    <p:sldId id="377" r:id="rId53"/>
    <p:sldId id="378" r:id="rId54"/>
    <p:sldId id="379" r:id="rId55"/>
    <p:sldId id="380" r:id="rId56"/>
    <p:sldId id="381" r:id="rId57"/>
    <p:sldId id="382" r:id="rId58"/>
    <p:sldId id="383" r:id="rId59"/>
    <p:sldId id="384" r:id="rId60"/>
    <p:sldId id="303" r:id="rId61"/>
    <p:sldId id="298" r:id="rId62"/>
    <p:sldId id="313" r:id="rId63"/>
    <p:sldId id="295" r:id="rId64"/>
    <p:sldId id="296" r:id="rId65"/>
    <p:sldId id="297" r:id="rId66"/>
    <p:sldId id="276" r:id="rId67"/>
    <p:sldId id="307" r:id="rId68"/>
    <p:sldId id="308" r:id="rId69"/>
    <p:sldId id="309" r:id="rId70"/>
    <p:sldId id="310" r:id="rId71"/>
    <p:sldId id="311" r:id="rId72"/>
    <p:sldId id="277" r:id="rId73"/>
    <p:sldId id="292" r:id="rId74"/>
    <p:sldId id="293" r:id="rId75"/>
    <p:sldId id="312" r:id="rId76"/>
    <p:sldId id="279" r:id="rId77"/>
    <p:sldId id="306" r:id="rId78"/>
    <p:sldId id="299" r:id="rId79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>
      <p:cViewPr varScale="1">
        <p:scale>
          <a:sx n="65" d="100"/>
          <a:sy n="65" d="100"/>
        </p:scale>
        <p:origin x="-96" y="-280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2/12/15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3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reference/api/index.html" TargetMode="External"/><Relationship Id="rId4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</a:t>
            </a:r>
            <a:r>
              <a:rPr lang="en-US" dirty="0" err="1"/>
              <a:t>Chocolat</a:t>
            </a:r>
            <a:r>
              <a:rPr lang="en-US" dirty="0"/>
              <a:t>, Sublime Text, Dreamweaver, BBEdit, or </a:t>
            </a:r>
            <a:r>
              <a:rPr lang="en-US" dirty="0" err="1"/>
              <a:t>CoffeeCup</a:t>
            </a:r>
            <a:r>
              <a:rPr lang="en-US" dirty="0"/>
              <a:t>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iframe</a:t>
            </a:r>
            <a:r>
              <a:rPr lang="en-US" dirty="0" smtClean="0"/>
              <a:t> player implementation examples a web server is needed</a:t>
            </a:r>
          </a:p>
          <a:p>
            <a:pPr lvl="1"/>
            <a:r>
              <a:rPr lang="en-US" dirty="0" err="1" smtClean="0"/>
              <a:t>XAMPP</a:t>
            </a:r>
            <a:r>
              <a:rPr lang="en-US" dirty="0" smtClean="0"/>
              <a:t> and </a:t>
            </a:r>
            <a:r>
              <a:rPr lang="en-US" dirty="0" err="1" smtClean="0"/>
              <a:t>WAMP</a:t>
            </a:r>
            <a:r>
              <a:rPr lang="en-US" dirty="0" smtClean="0"/>
              <a:t>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http://bit.ly/</a:t>
            </a:r>
            <a:r>
              <a:rPr lang="en-US" dirty="0" smtClean="0">
                <a:hlinkClick r:id="rId4"/>
              </a:rPr>
              <a:t>1EDWaCA</a:t>
            </a:r>
            <a:endParaRPr lang="en-US" dirty="0" smtClean="0"/>
          </a:p>
          <a:p>
            <a:pPr lvl="1"/>
            <a:r>
              <a:rPr lang="en-US" dirty="0" smtClean="0"/>
              <a:t>PUT SCREEN SHOT HERE OF </a:t>
            </a:r>
            <a:r>
              <a:rPr lang="en-US" dirty="0" err="1" smtClean="0"/>
              <a:t>GITHUB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the Video.js API PLUS Brightcove Player additions</a:t>
            </a:r>
          </a:p>
          <a:p>
            <a:r>
              <a:rPr lang="en-US" dirty="0" smtClean="0"/>
              <a:t>Cumulative doc here: 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>
              <a:latin typeface="Source Code Pro"/>
              <a:cs typeface="Source Code Pro"/>
            </a:endParaRPr>
          </a:p>
          <a:p>
            <a:r>
              <a:rPr lang="en-US" dirty="0" smtClean="0"/>
              <a:t>Focus in this session on methods and events (</a:t>
            </a:r>
            <a:r>
              <a:rPr lang="en-US" dirty="0" err="1" smtClean="0"/>
              <a:t>vjs.player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r>
              <a:rPr lang="en-US" dirty="0">
                <a:latin typeface="Source Code Pro"/>
                <a:cs typeface="Source Code Pro"/>
                <a:hlinkClick r:id="rId4"/>
              </a:rPr>
              <a:t>http://docs.brightcove.com/en/video-cloud/brightcove-player/reference/api/</a:t>
            </a:r>
            <a:r>
              <a:rPr lang="en-US" dirty="0" smtClean="0">
                <a:latin typeface="Source Code Pro"/>
                <a:cs typeface="Source Code Pro"/>
                <a:hlinkClick r:id="rId4"/>
              </a:rPr>
              <a:t>vjs.Player.html</a:t>
            </a:r>
            <a:endParaRPr lang="en-US" dirty="0" smtClean="0"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chemeClr val="tx2"/>
                </a:solidFill>
                <a:latin typeface="Source Code Pro"/>
                <a:cs typeface="Source Code Pro"/>
              </a:rPr>
              <a:t>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 smtClean="0">
                <a:solidFill>
                  <a:schemeClr val="tx2"/>
                </a:solidFill>
                <a:latin typeface="Source Code Pro"/>
                <a:cs typeface="Source Code Pro"/>
              </a:rPr>
              <a:t>player.play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err="1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err="1">
                <a:latin typeface="Source Code Pro"/>
                <a:cs typeface="Source Code Pro"/>
              </a:rPr>
              <a:t>var</a:t>
            </a:r>
            <a:r>
              <a:rPr lang="en-US" sz="3600" dirty="0">
                <a:latin typeface="Source Code Pro"/>
                <a:cs typeface="Source Code Pro"/>
              </a:rPr>
              <a:t> </a:t>
            </a:r>
            <a:r>
              <a:rPr lang="en-US" sz="3600" dirty="0" err="1">
                <a:latin typeface="Source Code Pro"/>
                <a:cs typeface="Source Code Pro"/>
              </a:rPr>
              <a:t>myPlayer</a:t>
            </a:r>
            <a:r>
              <a:rPr lang="en-US" sz="3600" dirty="0">
                <a:latin typeface="Source Code Pro"/>
                <a:cs typeface="Source Code Pro"/>
              </a:rPr>
              <a:t>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err="1">
                <a:latin typeface="Source Code Pro"/>
                <a:cs typeface="Source Code Pro"/>
              </a:rPr>
              <a:t>otherComponent.</a:t>
            </a:r>
            <a:r>
              <a:rPr lang="en-US" sz="3600" dirty="0" err="1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</a:t>
            </a:r>
            <a:r>
              <a:rPr lang="en-US" dirty="0" err="1" smtClean="0"/>
              <a:t>Implemenations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videoPlayer.getCurrentVideo(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myPlayerID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").ready(function(){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var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myPlayer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= this;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dirty="0" smtClean="0"/>
              <a:t>**Do not have to 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/>
              <a:t> if you are certain Flash fallback never used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mboles@brightcove.co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lvl="1"/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myPlayer.play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</a:t>
            </a:r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://docs.brightcove.com/en/video-cloud/brightcove-player/reference/api/</a:t>
            </a:r>
            <a:r>
              <a:rPr lang="en-US" dirty="0" smtClean="0">
                <a:hlinkClick r:id="rId3"/>
              </a:rPr>
              <a:t>vjs.Player.html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  <a:endParaRPr lang="en-US" dirty="0" smtClean="0"/>
          </a:p>
          <a:p>
            <a:pPr lvl="1"/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myPlayer.on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timeupdate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", 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showUpdate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1: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lvl="1"/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myPlayer.catalog.getVideo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videoID,callback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</a:p>
          <a:p>
            <a:pPr lvl="1"/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myPlayer.catalog.load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(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videoObject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endParaRPr lang="en-US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</a:t>
            </a:r>
            <a:r>
              <a:rPr lang="en-US" dirty="0" err="1" smtClean="0"/>
              <a:t>getVideo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</a:t>
            </a:r>
            <a:r>
              <a:rPr lang="en-US" dirty="0" err="1" smtClean="0"/>
              <a:t>XMLHttpRequest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2: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err="1" smtClean="0"/>
              <a:t>mediainfo</a:t>
            </a:r>
            <a:r>
              <a:rPr lang="en-US" dirty="0" smtClean="0"/>
              <a:t>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mediainfo</a:t>
            </a:r>
            <a:r>
              <a:rPr lang="en-US" dirty="0" smtClean="0"/>
              <a:t>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when </a:t>
            </a:r>
            <a:r>
              <a:rPr lang="en-US" dirty="0" smtClean="0"/>
              <a:t>using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()</a:t>
            </a:r>
            <a:r>
              <a:rPr lang="en-US" dirty="0"/>
              <a:t> method</a:t>
            </a:r>
            <a:r>
              <a:rPr lang="en-US" dirty="0" smtClean="0"/>
              <a:t> from Brightcove Player's catalog object</a:t>
            </a:r>
          </a:p>
          <a:p>
            <a:r>
              <a:rPr lang="en-US" dirty="0"/>
              <a:t>After the </a:t>
            </a:r>
            <a:r>
              <a:rPr lang="en-US" dirty="0" err="1"/>
              <a:t>mediainfo</a:t>
            </a:r>
            <a:r>
              <a:rPr lang="en-US" dirty="0"/>
              <a:t>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</a:t>
            </a:r>
            <a:r>
              <a:rPr lang="en-US" dirty="0" err="1" smtClean="0"/>
              <a:t>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0" y="1749425"/>
            <a:ext cx="16719109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</a:t>
            </a:r>
            <a:r>
              <a:rPr lang="en-US" dirty="0" err="1" smtClean="0"/>
              <a:t>mediainfo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</a:t>
            </a:r>
            <a:r>
              <a:rPr lang="en-US" dirty="0" err="1" smtClean="0"/>
              <a:t>mediainfo</a:t>
            </a:r>
            <a:r>
              <a:rPr lang="en-US" dirty="0" smtClean="0"/>
              <a:t> object by simple 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dynamicHTML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= "&lt;p&gt;Video Title: &lt;strong&gt;"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dynamicHTML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textTarget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").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innerHTML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Source Code Pro"/>
                <a:cs typeface="Source Code Pro"/>
              </a:rPr>
              <a:t>dynamicHTML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; </a:t>
            </a:r>
            <a:endParaRPr lang="en-US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3: Display Video </a:t>
            </a:r>
            <a:r>
              <a:rPr lang="en-US" dirty="0" smtClean="0"/>
              <a:t>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</a:t>
            </a:r>
            <a:r>
              <a:rPr lang="en-US" dirty="0" err="1" smtClean="0"/>
              <a:t>iframe</a:t>
            </a:r>
            <a:r>
              <a:rPr lang="en-US" dirty="0" smtClean="0"/>
              <a:t>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</a:t>
            </a:r>
            <a:r>
              <a:rPr lang="en-US" dirty="0" err="1" smtClean="0"/>
              <a:t>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</a:t>
            </a:r>
            <a:r>
              <a:rPr lang="en-US" dirty="0" err="1"/>
              <a:t>CSS</a:t>
            </a:r>
            <a:endParaRPr lang="en-US" dirty="0"/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iframe</a:t>
            </a:r>
            <a:r>
              <a:rPr lang="en-US" dirty="0"/>
              <a:t> eases use in social media apps (or whenever the video will need to "travel" into other apps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Simple localization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</a:t>
            </a:r>
            <a:r>
              <a:rPr lang="en-US" dirty="0" err="1" smtClean="0"/>
              <a:t>iframe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</a:t>
            </a:r>
            <a:r>
              <a:rPr lang="en-US" dirty="0" err="1"/>
              <a:t>iframe</a:t>
            </a:r>
            <a:r>
              <a:rPr lang="en-US" dirty="0"/>
              <a:t>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014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27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4: </a:t>
            </a:r>
            <a:r>
              <a:rPr lang="en-US" dirty="0"/>
              <a:t>Changing the Video in an </a:t>
            </a:r>
            <a:r>
              <a:rPr lang="en-US" dirty="0" err="1"/>
              <a:t>iframe</a:t>
            </a:r>
            <a:r>
              <a:rPr lang="en-US" dirty="0"/>
              <a:t>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</a:t>
            </a:r>
            <a:r>
              <a:rPr lang="en-US" dirty="0" err="1"/>
              <a:t>CSS</a:t>
            </a:r>
            <a:r>
              <a:rPr lang="en-US" dirty="0"/>
              <a:t>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45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2176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812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Using the </a:t>
            </a:r>
            <a:r>
              <a:rPr lang="en-US" dirty="0" err="1"/>
              <a:t>IMA</a:t>
            </a:r>
            <a:r>
              <a:rPr lang="en-US" dirty="0"/>
              <a:t>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and Using a Plugin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778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8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</a:t>
            </a:r>
            <a:r>
              <a:rPr lang="en-US" dirty="0" err="1" smtClean="0"/>
              <a:t>CSS</a:t>
            </a:r>
            <a:r>
              <a:rPr lang="en-US" dirty="0" smtClean="0"/>
              <a:t>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846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493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821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9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066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6: </a:t>
            </a:r>
            <a:r>
              <a:rPr lang="en-US" dirty="0"/>
              <a:t>Creating a </a:t>
            </a:r>
            <a:r>
              <a:rPr lang="en-US" dirty="0" smtClean="0"/>
              <a:t>Localizing Plugin </a:t>
            </a:r>
            <a:r>
              <a:rPr lang="en-US" dirty="0"/>
              <a:t>and Adding it to a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5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Bulleted lists layout on dark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Occaecat viral adipisicing, in tattooed aliquip laborum chambray</a:t>
            </a:r>
          </a:p>
          <a:p>
            <a:r>
              <a:rPr lang="en-US" smtClean="0"/>
              <a:t>Distillery fanny pack, Blue Bottle tofu pork belly</a:t>
            </a:r>
          </a:p>
          <a:p>
            <a:pPr lvl="1"/>
            <a:r>
              <a:rPr lang="en-US" smtClean="0"/>
              <a:t>Distillery 90's cray, Austin deep v</a:t>
            </a:r>
          </a:p>
          <a:p>
            <a:pPr lvl="1"/>
            <a:r>
              <a:rPr lang="en-US" smtClean="0"/>
              <a:t>Locavore sriracha ugh pickled adipisicing cupidatat,</a:t>
            </a:r>
          </a:p>
          <a:p>
            <a:pPr lvl="2"/>
            <a:r>
              <a:rPr lang="en-US" smtClean="0"/>
              <a:t> Semiotics consectetur</a:t>
            </a:r>
          </a:p>
          <a:p>
            <a:pPr lvl="3"/>
            <a:r>
              <a:rPr lang="en-US" smtClean="0"/>
              <a:t>Echo Park asymmetrical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574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elements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 err="1"/>
              <a:t>Keytar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 smtClean="0"/>
              <a:t>kogi</a:t>
            </a:r>
            <a:r>
              <a:rPr lang="en-US" dirty="0" smtClean="0"/>
              <a:t> </a:t>
            </a:r>
            <a:r>
              <a:rPr lang="en-US" dirty="0" err="1"/>
              <a:t>nihil</a:t>
            </a:r>
            <a:r>
              <a:rPr lang="en-US" dirty="0"/>
              <a:t> </a:t>
            </a:r>
            <a:r>
              <a:rPr lang="en-US" dirty="0" err="1"/>
              <a:t>cray</a:t>
            </a:r>
            <a:r>
              <a:rPr lang="en-US" dirty="0"/>
              <a:t> </a:t>
            </a:r>
            <a:r>
              <a:rPr lang="en-US" dirty="0" smtClean="0"/>
              <a:t>ad</a:t>
            </a:r>
            <a:r>
              <a:rPr lang="en-US" dirty="0"/>
              <a:t> </a:t>
            </a:r>
            <a:r>
              <a:rPr lang="en-US" dirty="0" smtClean="0"/>
              <a:t>Farm-to-table </a:t>
            </a:r>
            <a:r>
              <a:rPr lang="en-US" dirty="0"/>
              <a:t>jean shorts cardigan </a:t>
            </a:r>
            <a:endParaRPr lang="en-US" dirty="0" smtClean="0"/>
          </a:p>
          <a:p>
            <a:pPr lvl="1"/>
            <a:r>
              <a:rPr lang="en-US" dirty="0" smtClean="0"/>
              <a:t>Odd future </a:t>
            </a:r>
            <a:r>
              <a:rPr lang="en-US" dirty="0"/>
              <a:t>fanny pack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fanny </a:t>
            </a:r>
            <a:r>
              <a:rPr lang="en-US" dirty="0"/>
              <a:t>pack </a:t>
            </a:r>
            <a:endParaRPr lang="en-US" dirty="0" smtClean="0"/>
          </a:p>
          <a:p>
            <a:pPr lvl="2"/>
            <a:r>
              <a:rPr lang="en-US" dirty="0" err="1" smtClean="0"/>
              <a:t>fingerstache</a:t>
            </a:r>
            <a:r>
              <a:rPr lang="en-US" dirty="0" smtClean="0"/>
              <a:t> ad</a:t>
            </a:r>
          </a:p>
          <a:p>
            <a:pPr lvl="2"/>
            <a:r>
              <a:rPr lang="en-US" dirty="0" smtClean="0"/>
              <a:t>quinoa </a:t>
            </a:r>
            <a:r>
              <a:rPr lang="en-US" dirty="0"/>
              <a:t>readymade </a:t>
            </a:r>
            <a:endParaRPr lang="en-US" dirty="0" smtClean="0"/>
          </a:p>
          <a:p>
            <a:pPr lvl="2"/>
            <a:r>
              <a:rPr lang="en-US" dirty="0" err="1" smtClean="0"/>
              <a:t>mumblecore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dirty="0" err="1" smtClean="0"/>
              <a:t>delectus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57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err="1"/>
              <a:t>thnic</a:t>
            </a:r>
            <a:r>
              <a:rPr lang="en-US" dirty="0"/>
              <a:t> </a:t>
            </a:r>
            <a:r>
              <a:rPr lang="en-US" dirty="0" err="1"/>
              <a:t>mixtape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iPhone authentic. Actually Echo Park flexitarian Portland, slow-carb </a:t>
            </a:r>
            <a:r>
              <a:rPr lang="en-US" dirty="0" err="1"/>
              <a:t>ut</a:t>
            </a:r>
            <a:r>
              <a:rPr lang="en-US" dirty="0"/>
              <a:t> pickled irony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 smtClean="0"/>
              <a:t>odio</a:t>
            </a:r>
            <a:endParaRPr lang="en-US" dirty="0" smtClean="0"/>
          </a:p>
          <a:p>
            <a:r>
              <a:rPr lang="en-US" dirty="0" smtClean="0"/>
              <a:t>deep </a:t>
            </a:r>
            <a:r>
              <a:rPr lang="en-US" dirty="0"/>
              <a:t>v </a:t>
            </a:r>
            <a:r>
              <a:rPr lang="en-US" dirty="0" err="1"/>
              <a:t>chillwave</a:t>
            </a:r>
            <a:r>
              <a:rPr lang="en-US" dirty="0"/>
              <a:t> you </a:t>
            </a:r>
            <a:r>
              <a:rPr lang="en-US" dirty="0" smtClean="0"/>
              <a:t>probably </a:t>
            </a:r>
            <a:r>
              <a:rPr lang="en-US" dirty="0" err="1" smtClean="0"/>
              <a:t>Banksy</a:t>
            </a:r>
            <a:endParaRPr lang="en-US" dirty="0" smtClean="0"/>
          </a:p>
          <a:p>
            <a:pPr lvl="1"/>
            <a:r>
              <a:rPr lang="en-US" dirty="0" smtClean="0"/>
              <a:t>Richardson</a:t>
            </a:r>
            <a:r>
              <a:rPr lang="en-US" dirty="0"/>
              <a:t>. </a:t>
            </a:r>
            <a:r>
              <a:rPr lang="en-US" dirty="0" err="1"/>
              <a:t>Tumblr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irony biodiesel </a:t>
            </a:r>
            <a:r>
              <a:rPr lang="en-US" dirty="0" err="1"/>
              <a:t>consectetur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/>
              <a:t>farm-to-table Wes Anderson Intelligentsia </a:t>
            </a:r>
            <a:r>
              <a:rPr lang="en-US" dirty="0" err="1"/>
              <a:t>repreh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910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elements layout on dark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 err="1"/>
              <a:t>Keytar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 smtClean="0"/>
              <a:t>kogi</a:t>
            </a:r>
            <a:r>
              <a:rPr lang="en-US" dirty="0" smtClean="0"/>
              <a:t> </a:t>
            </a:r>
            <a:r>
              <a:rPr lang="en-US" dirty="0" err="1"/>
              <a:t>nihil</a:t>
            </a:r>
            <a:r>
              <a:rPr lang="en-US" dirty="0"/>
              <a:t> </a:t>
            </a:r>
            <a:r>
              <a:rPr lang="en-US" dirty="0" err="1"/>
              <a:t>cray</a:t>
            </a:r>
            <a:r>
              <a:rPr lang="en-US" dirty="0"/>
              <a:t> </a:t>
            </a:r>
            <a:r>
              <a:rPr lang="en-US" dirty="0" smtClean="0"/>
              <a:t>ad</a:t>
            </a:r>
            <a:r>
              <a:rPr lang="en-US" dirty="0"/>
              <a:t> </a:t>
            </a:r>
            <a:r>
              <a:rPr lang="en-US" dirty="0" smtClean="0"/>
              <a:t>Farm-to-table </a:t>
            </a:r>
            <a:r>
              <a:rPr lang="en-US" dirty="0"/>
              <a:t>jean shorts cardigan </a:t>
            </a:r>
            <a:endParaRPr lang="en-US" dirty="0" smtClean="0"/>
          </a:p>
          <a:p>
            <a:pPr lvl="1"/>
            <a:r>
              <a:rPr lang="en-US" dirty="0" smtClean="0"/>
              <a:t>Odd future </a:t>
            </a:r>
            <a:r>
              <a:rPr lang="en-US" dirty="0"/>
              <a:t>fanny pack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fanny </a:t>
            </a:r>
            <a:r>
              <a:rPr lang="en-US" dirty="0"/>
              <a:t>pack </a:t>
            </a:r>
            <a:endParaRPr lang="en-US" dirty="0" smtClean="0"/>
          </a:p>
          <a:p>
            <a:pPr lvl="2"/>
            <a:r>
              <a:rPr lang="en-US" dirty="0" err="1" smtClean="0"/>
              <a:t>fingerstache</a:t>
            </a:r>
            <a:r>
              <a:rPr lang="en-US" dirty="0" smtClean="0"/>
              <a:t> ad</a:t>
            </a:r>
          </a:p>
          <a:p>
            <a:pPr lvl="2"/>
            <a:r>
              <a:rPr lang="en-US" dirty="0" smtClean="0"/>
              <a:t>quinoa </a:t>
            </a:r>
            <a:r>
              <a:rPr lang="en-US" dirty="0"/>
              <a:t>readymade </a:t>
            </a:r>
            <a:endParaRPr lang="en-US" dirty="0" smtClean="0"/>
          </a:p>
          <a:p>
            <a:pPr lvl="2"/>
            <a:r>
              <a:rPr lang="en-US" dirty="0" err="1" smtClean="0"/>
              <a:t>mumblecore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dirty="0" err="1" smtClean="0"/>
              <a:t>delectus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58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err="1"/>
              <a:t>thnic</a:t>
            </a:r>
            <a:r>
              <a:rPr lang="en-US" dirty="0"/>
              <a:t> </a:t>
            </a:r>
            <a:r>
              <a:rPr lang="en-US" dirty="0" err="1"/>
              <a:t>mixtape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iPhone authentic. Actually Echo Park flexitarian Portland, slow-carb </a:t>
            </a:r>
            <a:r>
              <a:rPr lang="en-US" dirty="0" err="1"/>
              <a:t>ut</a:t>
            </a:r>
            <a:r>
              <a:rPr lang="en-US" dirty="0"/>
              <a:t> pickled irony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 smtClean="0"/>
              <a:t>odio</a:t>
            </a:r>
            <a:endParaRPr lang="en-US" dirty="0" smtClean="0"/>
          </a:p>
          <a:p>
            <a:r>
              <a:rPr lang="en-US" dirty="0" smtClean="0"/>
              <a:t>deep </a:t>
            </a:r>
            <a:r>
              <a:rPr lang="en-US" dirty="0"/>
              <a:t>v </a:t>
            </a:r>
            <a:r>
              <a:rPr lang="en-US" dirty="0" err="1"/>
              <a:t>chillwave</a:t>
            </a:r>
            <a:r>
              <a:rPr lang="en-US" dirty="0"/>
              <a:t> you </a:t>
            </a:r>
            <a:r>
              <a:rPr lang="en-US" dirty="0" smtClean="0"/>
              <a:t>probably </a:t>
            </a:r>
            <a:r>
              <a:rPr lang="en-US" dirty="0" err="1" smtClean="0"/>
              <a:t>Banksy</a:t>
            </a:r>
            <a:endParaRPr lang="en-US" dirty="0" smtClean="0"/>
          </a:p>
          <a:p>
            <a:pPr lvl="1"/>
            <a:r>
              <a:rPr lang="en-US" dirty="0" smtClean="0"/>
              <a:t>Richardson</a:t>
            </a:r>
            <a:r>
              <a:rPr lang="en-US" dirty="0"/>
              <a:t>. </a:t>
            </a:r>
            <a:r>
              <a:rPr lang="en-US" dirty="0" err="1"/>
              <a:t>Tumblr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irony biodiesel </a:t>
            </a:r>
            <a:r>
              <a:rPr lang="en-US" dirty="0" err="1"/>
              <a:t>consectetur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/>
              <a:t>farm-to-table Wes Anderson Intelligentsia </a:t>
            </a:r>
            <a:r>
              <a:rPr lang="en-US" dirty="0" err="1"/>
              <a:t>repreh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9189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Centered list layout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59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Tattooed </a:t>
            </a:r>
            <a:r>
              <a:rPr lang="en-US" dirty="0" err="1" smtClean="0"/>
              <a:t>cupidatat</a:t>
            </a:r>
            <a:endParaRPr lang="en-US" dirty="0" smtClean="0"/>
          </a:p>
          <a:p>
            <a:r>
              <a:rPr lang="en-US" dirty="0" err="1" smtClean="0"/>
              <a:t>Locavore</a:t>
            </a:r>
            <a:r>
              <a:rPr lang="en-US" dirty="0" smtClean="0"/>
              <a:t> </a:t>
            </a:r>
            <a:r>
              <a:rPr lang="en-US" dirty="0" err="1" smtClean="0"/>
              <a:t>sriracha</a:t>
            </a:r>
            <a:endParaRPr lang="en-US" dirty="0" smtClean="0"/>
          </a:p>
          <a:p>
            <a:r>
              <a:rPr lang="en-US" dirty="0" smtClean="0"/>
              <a:t>Semiotics </a:t>
            </a:r>
            <a:r>
              <a:rPr lang="en-US" dirty="0" err="1" smtClean="0"/>
              <a:t>consectetur</a:t>
            </a:r>
            <a:endParaRPr lang="en-US" dirty="0" smtClean="0"/>
          </a:p>
          <a:p>
            <a:r>
              <a:rPr lang="en-US" dirty="0" smtClean="0"/>
              <a:t>Cardigan DIY</a:t>
            </a:r>
          </a:p>
          <a:p>
            <a:r>
              <a:rPr lang="en-US" dirty="0" smtClean="0"/>
              <a:t>Squid </a:t>
            </a:r>
            <a:r>
              <a:rPr lang="en-US" dirty="0" err="1" smtClean="0"/>
              <a:t>deserunt</a:t>
            </a:r>
            <a:r>
              <a:rPr lang="en-US" dirty="0" smtClean="0"/>
              <a:t> </a:t>
            </a:r>
            <a:r>
              <a:rPr lang="en-US" dirty="0" err="1" smtClean="0"/>
              <a:t>cray</a:t>
            </a:r>
            <a:r>
              <a:rPr lang="en-US" dirty="0" smtClean="0"/>
              <a:t> swag</a:t>
            </a:r>
          </a:p>
          <a:p>
            <a:r>
              <a:rPr lang="en-US" dirty="0" smtClean="0"/>
              <a:t>Polaroid occupy irony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35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Source Code Pro"/>
                <a:cs typeface="Source Code Pro"/>
                <a:hlinkClick r:id="rId3"/>
              </a:rPr>
              <a:t>http://docs.brightcove.com/en/video-cloud/brightcove-player/</a:t>
            </a:r>
            <a:r>
              <a:rPr lang="en-US" sz="2800" dirty="0" smtClean="0">
                <a:latin typeface="Source Code Pro"/>
                <a:cs typeface="Source Code Pro"/>
                <a:hlinkClick r:id="rId3"/>
              </a:rPr>
              <a:t>index.html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6" name="Picture 5" descr="guides-and-sampl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181" y="2587625"/>
            <a:ext cx="85852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Paragraph with title layout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60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Sunt</a:t>
            </a:r>
            <a:r>
              <a:rPr lang="en-US" dirty="0"/>
              <a:t> +1 blog </a:t>
            </a:r>
            <a:r>
              <a:rPr lang="en-US" dirty="0" err="1"/>
              <a:t>Pinterest</a:t>
            </a:r>
            <a:r>
              <a:rPr lang="en-US" dirty="0"/>
              <a:t>, </a:t>
            </a:r>
            <a:r>
              <a:rPr lang="en-US" dirty="0" err="1"/>
              <a:t>est</a:t>
            </a:r>
            <a:r>
              <a:rPr lang="en-US" dirty="0"/>
              <a:t> swag literally </a:t>
            </a:r>
            <a:r>
              <a:rPr lang="en-US" dirty="0" err="1"/>
              <a:t>nihil</a:t>
            </a:r>
            <a:r>
              <a:rPr lang="en-US" dirty="0"/>
              <a:t> American Apparel XOXO </a:t>
            </a:r>
            <a:r>
              <a:rPr lang="en-US" dirty="0" err="1"/>
              <a:t>sriracha</a:t>
            </a:r>
            <a:r>
              <a:rPr lang="en-US" dirty="0"/>
              <a:t> street art. </a:t>
            </a:r>
            <a:r>
              <a:rPr lang="en-US" dirty="0" err="1"/>
              <a:t>Paleo</a:t>
            </a:r>
            <a:r>
              <a:rPr lang="en-US" dirty="0"/>
              <a:t> semiotics sartorial </a:t>
            </a:r>
            <a:r>
              <a:rPr lang="en-US" dirty="0" err="1"/>
              <a:t>meggings</a:t>
            </a:r>
            <a:r>
              <a:rPr lang="en-US" dirty="0"/>
              <a:t> typewriter. Godard vegan </a:t>
            </a:r>
            <a:r>
              <a:rPr lang="en-US" dirty="0" err="1"/>
              <a:t>chillwave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Vice, street art slow-carb </a:t>
            </a:r>
            <a:r>
              <a:rPr lang="en-US" dirty="0" err="1"/>
              <a:t>laboris</a:t>
            </a:r>
            <a:r>
              <a:rPr lang="en-US" dirty="0"/>
              <a:t> Pitchfork organic </a:t>
            </a:r>
            <a:r>
              <a:rPr lang="en-US" dirty="0" err="1"/>
              <a:t>incididunt</a:t>
            </a:r>
            <a:r>
              <a:rPr lang="en-US" dirty="0"/>
              <a:t>. DIY gluten-free direct trade irony </a:t>
            </a:r>
            <a:r>
              <a:rPr lang="en-US" dirty="0" err="1"/>
              <a:t>fap</a:t>
            </a:r>
            <a:r>
              <a:rPr lang="en-US" dirty="0"/>
              <a:t> </a:t>
            </a:r>
            <a:r>
              <a:rPr lang="en-US" dirty="0" err="1"/>
              <a:t>Tonx</a:t>
            </a:r>
            <a:r>
              <a:rPr lang="en-US" dirty="0"/>
              <a:t> food truck. Semiotics </a:t>
            </a:r>
            <a:r>
              <a:rPr lang="en-US" dirty="0" err="1"/>
              <a:t>veniam</a:t>
            </a:r>
            <a:r>
              <a:rPr lang="en-US" dirty="0"/>
              <a:t> drinking vinegar </a:t>
            </a:r>
            <a:r>
              <a:rPr lang="en-US" dirty="0" err="1"/>
              <a:t>nostrud</a:t>
            </a:r>
            <a:r>
              <a:rPr lang="en-US" dirty="0"/>
              <a:t> leggings four </a:t>
            </a:r>
            <a:r>
              <a:rPr lang="en-US" dirty="0" err="1"/>
              <a:t>loko</a:t>
            </a:r>
            <a:r>
              <a:rPr lang="en-US" dirty="0"/>
              <a:t> </a:t>
            </a:r>
            <a:r>
              <a:rPr lang="en-US" dirty="0" err="1"/>
              <a:t>nesciunt</a:t>
            </a:r>
            <a:r>
              <a:rPr lang="en-US" dirty="0"/>
              <a:t>, </a:t>
            </a:r>
            <a:r>
              <a:rPr lang="en-US" dirty="0" err="1"/>
              <a:t>delectus</a:t>
            </a:r>
            <a:r>
              <a:rPr lang="en-US" dirty="0"/>
              <a:t> </a:t>
            </a:r>
            <a:r>
              <a:rPr lang="en-US" dirty="0" err="1"/>
              <a:t>kogi</a:t>
            </a:r>
            <a:r>
              <a:rPr lang="en-US" dirty="0"/>
              <a:t>. </a:t>
            </a:r>
            <a:r>
              <a:rPr lang="en-US" dirty="0" err="1"/>
              <a:t>Cliche</a:t>
            </a:r>
            <a:r>
              <a:rPr lang="en-US" dirty="0"/>
              <a:t> ethical street art, typewriter whatever exercitation ex </a:t>
            </a:r>
            <a:r>
              <a:rPr lang="en-US" dirty="0" err="1"/>
              <a:t>est</a:t>
            </a:r>
            <a:r>
              <a:rPr lang="en-US" dirty="0"/>
              <a:t> synth Godard skateboard four </a:t>
            </a:r>
            <a:r>
              <a:rPr lang="en-US" dirty="0" err="1"/>
              <a:t>loko</a:t>
            </a:r>
            <a:r>
              <a:rPr lang="en-US" dirty="0"/>
              <a:t>. Ethnic disrupt mustache, pickled </a:t>
            </a:r>
            <a:r>
              <a:rPr lang="en-US" dirty="0" err="1"/>
              <a:t>gastropub</a:t>
            </a:r>
            <a:r>
              <a:rPr lang="en-US" dirty="0"/>
              <a:t> </a:t>
            </a:r>
            <a:r>
              <a:rPr lang="en-US" dirty="0" err="1"/>
              <a:t>Banksy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Proident</a:t>
            </a:r>
            <a:r>
              <a:rPr lang="en-US" dirty="0" smtClean="0"/>
              <a:t> </a:t>
            </a:r>
            <a:r>
              <a:rPr lang="en-US" dirty="0"/>
              <a:t>salvia chambray</a:t>
            </a:r>
          </a:p>
        </p:txBody>
      </p:sp>
    </p:spTree>
    <p:extLst>
      <p:ext uri="{BB962C8B-B14F-4D97-AF65-F5344CB8AC3E}">
        <p14:creationId xmlns:p14="http://schemas.microsoft.com/office/powerpoint/2010/main" val="263748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Paragraph with </a:t>
            </a:r>
            <a:r>
              <a:rPr lang="en-US" dirty="0" err="1" smtClean="0"/>
              <a:t>pullquote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61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4"/>
                </a:solidFill>
              </a:rPr>
              <a:t>“Roof </a:t>
            </a:r>
            <a:r>
              <a:rPr lang="en-US" b="1" dirty="0">
                <a:solidFill>
                  <a:schemeClr val="accent4"/>
                </a:solidFill>
              </a:rPr>
              <a:t>party </a:t>
            </a:r>
            <a:r>
              <a:rPr lang="en-US" b="1" dirty="0" err="1">
                <a:solidFill>
                  <a:schemeClr val="accent4"/>
                </a:solidFill>
              </a:rPr>
              <a:t>labore</a:t>
            </a:r>
            <a:r>
              <a:rPr lang="en-US" b="1" dirty="0">
                <a:solidFill>
                  <a:schemeClr val="accent4"/>
                </a:solidFill>
              </a:rPr>
              <a:t> id typewriter </a:t>
            </a:r>
            <a:r>
              <a:rPr lang="en-US" b="1" dirty="0" err="1">
                <a:solidFill>
                  <a:schemeClr val="accent4"/>
                </a:solidFill>
              </a:rPr>
              <a:t>nesciunt</a:t>
            </a:r>
            <a:r>
              <a:rPr lang="en-US" b="1" dirty="0">
                <a:solidFill>
                  <a:schemeClr val="accent4"/>
                </a:solidFill>
              </a:rPr>
              <a:t>, </a:t>
            </a:r>
            <a:r>
              <a:rPr lang="en-US" b="1" dirty="0" err="1">
                <a:solidFill>
                  <a:schemeClr val="accent4"/>
                </a:solidFill>
              </a:rPr>
              <a:t>meggings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placeat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 smtClean="0">
                <a:solidFill>
                  <a:schemeClr val="accent4"/>
                </a:solidFill>
              </a:rPr>
              <a:t>mlkshk</a:t>
            </a:r>
            <a:r>
              <a:rPr lang="en-US" b="1" dirty="0" smtClean="0">
                <a:solidFill>
                  <a:schemeClr val="accent4"/>
                </a:solidFill>
              </a:rPr>
              <a:t>.”</a:t>
            </a:r>
          </a:p>
          <a:p>
            <a:pPr algn="r"/>
            <a:r>
              <a:rPr lang="en-US" sz="3200" b="1" i="1" dirty="0" smtClean="0">
                <a:solidFill>
                  <a:schemeClr val="accent4"/>
                </a:solidFill>
              </a:rPr>
              <a:t>—</a:t>
            </a:r>
            <a:r>
              <a:rPr lang="en-US" sz="3200" b="1" i="1" dirty="0" err="1" smtClean="0">
                <a:solidFill>
                  <a:schemeClr val="accent4"/>
                </a:solidFill>
              </a:rPr>
              <a:t>Firstname</a:t>
            </a:r>
            <a:r>
              <a:rPr lang="en-US" sz="3200" b="1" i="1" dirty="0" smtClean="0">
                <a:solidFill>
                  <a:schemeClr val="accent4"/>
                </a:solidFill>
              </a:rPr>
              <a:t>, </a:t>
            </a:r>
            <a:r>
              <a:rPr lang="en-US" sz="3200" b="1" i="1" dirty="0" err="1" smtClean="0">
                <a:solidFill>
                  <a:schemeClr val="accent4"/>
                </a:solidFill>
              </a:rPr>
              <a:t>Lastname</a:t>
            </a:r>
            <a:endParaRPr lang="en-US" sz="3200" b="1" i="1" dirty="0">
              <a:solidFill>
                <a:schemeClr val="accent4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Velit</a:t>
            </a:r>
            <a:r>
              <a:rPr lang="en-US" dirty="0"/>
              <a:t> id whatever, 3 wolf moon you probably haven't heard of them </a:t>
            </a:r>
            <a:r>
              <a:rPr lang="en-US" dirty="0" err="1"/>
              <a:t>veniam</a:t>
            </a:r>
            <a:r>
              <a:rPr lang="en-US" dirty="0"/>
              <a:t> wolf </a:t>
            </a:r>
            <a:r>
              <a:rPr lang="en-US" dirty="0" err="1"/>
              <a:t>gastropub</a:t>
            </a:r>
            <a:r>
              <a:rPr lang="en-US" dirty="0"/>
              <a:t> blog brunch dolor. Roof party </a:t>
            </a:r>
            <a:r>
              <a:rPr lang="en-US" dirty="0" err="1"/>
              <a:t>labore</a:t>
            </a:r>
            <a:r>
              <a:rPr lang="en-US" dirty="0"/>
              <a:t> id typewriter </a:t>
            </a:r>
            <a:r>
              <a:rPr lang="en-US" dirty="0" err="1"/>
              <a:t>nesciunt</a:t>
            </a:r>
            <a:r>
              <a:rPr lang="en-US" dirty="0"/>
              <a:t>, </a:t>
            </a:r>
            <a:r>
              <a:rPr lang="en-US" dirty="0" err="1"/>
              <a:t>meggings</a:t>
            </a:r>
            <a:r>
              <a:rPr lang="en-US" dirty="0"/>
              <a:t> </a:t>
            </a:r>
            <a:r>
              <a:rPr lang="en-US" dirty="0" err="1"/>
              <a:t>placeat</a:t>
            </a:r>
            <a:r>
              <a:rPr lang="en-US" dirty="0"/>
              <a:t> </a:t>
            </a:r>
            <a:r>
              <a:rPr lang="en-US" dirty="0" err="1"/>
              <a:t>mlkshk</a:t>
            </a:r>
            <a:r>
              <a:rPr lang="en-US" dirty="0"/>
              <a:t> American Apparel ad. Williamsburg in pour-over, occupy Cosby sweater DIY </a:t>
            </a:r>
            <a:r>
              <a:rPr lang="en-US" dirty="0" err="1"/>
              <a:t>sapiente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swag artisan. Whatever Austin brunch church-key 90's, cred American Apparel selvage chia </a:t>
            </a:r>
            <a:r>
              <a:rPr lang="en-US" dirty="0" err="1"/>
              <a:t>occaecat</a:t>
            </a:r>
            <a:r>
              <a:rPr lang="en-US" dirty="0"/>
              <a:t> sustainable synth Pitchfork.</a:t>
            </a:r>
          </a:p>
        </p:txBody>
      </p:sp>
    </p:spTree>
    <p:extLst>
      <p:ext uri="{BB962C8B-B14F-4D97-AF65-F5344CB8AC3E}">
        <p14:creationId xmlns:p14="http://schemas.microsoft.com/office/powerpoint/2010/main" val="33503684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Product title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52738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4198909"/>
      </p:ext>
    </p:extLst>
  </p:cSld>
  <p:clrMapOvr>
    <a:masterClrMapping/>
  </p:clrMapOvr>
  <p:transition xmlns:p14="http://schemas.microsoft.com/office/powerpoint/2010/main"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341437"/>
      </p:ext>
    </p:extLst>
  </p:cSld>
  <p:clrMapOvr>
    <a:masterClrMapping/>
  </p:clrMapOvr>
  <p:transition xmlns:p14="http://schemas.microsoft.com/office/powerpoint/2010/main"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1442855"/>
      </p:ext>
    </p:extLst>
  </p:cSld>
  <p:clrMapOvr>
    <a:masterClrMapping/>
  </p:clrMapOvr>
  <p:transition xmlns:p14="http://schemas.microsoft.com/office/powerpoint/2010/main"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6837815"/>
      </p:ext>
    </p:extLst>
  </p:cSld>
  <p:clrMapOvr>
    <a:masterClrMapping/>
  </p:clrMapOvr>
  <p:transition xmlns:p14="http://schemas.microsoft.com/office/powerpoint/2010/main"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11836"/>
      </p:ext>
    </p:extLst>
  </p:cSld>
  <p:clrMapOvr>
    <a:masterClrMapping/>
  </p:clrMapOvr>
  <p:transition xmlns:p14="http://schemas.microsoft.com/office/powerpoint/2010/main"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Solutions title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61537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62782" y="8120507"/>
            <a:ext cx="9753600" cy="1096518"/>
          </a:xfrm>
        </p:spPr>
        <p:txBody>
          <a:bodyPr/>
          <a:lstStyle/>
          <a:p>
            <a:r>
              <a:rPr lang="en-US" dirty="0" smtClean="0"/>
              <a:t>Build for the future and easily monetize across all screens with the leader in video platform solutions.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4553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  <a:p>
            <a:r>
              <a:rPr lang="en-US" dirty="0"/>
              <a:t>Setting Up to Develop with Brightcove Player</a:t>
            </a:r>
          </a:p>
          <a:p>
            <a:r>
              <a:rPr lang="en-US" dirty="0"/>
              <a:t>Understanding the Brightcove Player </a:t>
            </a:r>
            <a:r>
              <a:rPr lang="en-US" dirty="0" smtClean="0"/>
              <a:t>API</a:t>
            </a:r>
            <a:endParaRPr lang="en-US" dirty="0"/>
          </a:p>
          <a:p>
            <a:r>
              <a:rPr lang="en-US" dirty="0"/>
              <a:t>Using JavaScript with Brightcove Player</a:t>
            </a:r>
          </a:p>
          <a:p>
            <a:r>
              <a:rPr lang="en-US" dirty="0"/>
              <a:t>Getting Started with Brightcove Player Development</a:t>
            </a:r>
          </a:p>
          <a:p>
            <a:r>
              <a:rPr lang="en-US" dirty="0"/>
              <a:t>Demo 1: Using the API to Play a Video </a:t>
            </a:r>
          </a:p>
          <a:p>
            <a:r>
              <a:rPr lang="en-US" dirty="0"/>
              <a:t>Using the Player Catalog</a:t>
            </a:r>
          </a:p>
          <a:p>
            <a:r>
              <a:rPr lang="en-US" dirty="0"/>
              <a:t>Demo 2: Dynamically Loading and Playing a Video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782" y="8120507"/>
            <a:ext cx="12192000" cy="1096518"/>
          </a:xfrm>
        </p:spPr>
        <p:txBody>
          <a:bodyPr/>
          <a:lstStyle/>
          <a:p>
            <a:r>
              <a:rPr lang="en-US" dirty="0" smtClean="0"/>
              <a:t>Captivate customers, drive demand and increase conversions with reliable, video rich experiences on every device.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6284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782" y="8120507"/>
            <a:ext cx="11430000" cy="1096518"/>
          </a:xfrm>
        </p:spPr>
        <p:txBody>
          <a:bodyPr>
            <a:normAutofit/>
          </a:bodyPr>
          <a:lstStyle/>
          <a:p>
            <a:r>
              <a:rPr lang="en-US" dirty="0"/>
              <a:t>Empower your business with secure, scalable solutions for video distribution across the enterprise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210328"/>
      </p:ext>
    </p:extLst>
  </p:cSld>
  <p:clrMapOvr>
    <a:masterClrMapping/>
  </p:clrMapOvr>
  <p:transition xmlns:p14="http://schemas.microsoft.com/office/powerpoint/2010/main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Alternate </a:t>
            </a:r>
            <a:r>
              <a:rPr lang="en-US" dirty="0" smtClean="0"/>
              <a:t>Section Divider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9670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Alternate </a:t>
            </a:r>
            <a:r>
              <a:rPr lang="en-US" dirty="0" smtClean="0"/>
              <a:t>Section Divider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228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Alternate title slide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70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iframe</a:t>
            </a:r>
            <a:r>
              <a:rPr lang="en-US" dirty="0"/>
              <a:t> Player Implementation</a:t>
            </a:r>
          </a:p>
          <a:p>
            <a:r>
              <a:rPr lang="en-US" dirty="0"/>
              <a:t>Demo 3: Changing the Video in an </a:t>
            </a:r>
            <a:r>
              <a:rPr lang="en-US" dirty="0" err="1"/>
              <a:t>iframe</a:t>
            </a:r>
            <a:r>
              <a:rPr lang="en-US" dirty="0"/>
              <a:t> Player Implementation </a:t>
            </a:r>
          </a:p>
          <a:p>
            <a:r>
              <a:rPr lang="en-US" dirty="0"/>
              <a:t>Adding a Brightcove Plugin to a Player</a:t>
            </a:r>
          </a:p>
          <a:p>
            <a:r>
              <a:rPr lang="en-US" dirty="0"/>
              <a:t>Demo 4: Adding the Overlay Plugin to a </a:t>
            </a:r>
            <a:r>
              <a:rPr lang="en-US" dirty="0" smtClean="0"/>
              <a:t>Player</a:t>
            </a:r>
          </a:p>
          <a:p>
            <a:pPr marL="0" indent="0">
              <a:buNone/>
            </a:pPr>
            <a:r>
              <a:rPr lang="en-US" dirty="0" smtClean="0"/>
              <a:t>   AND/OR</a:t>
            </a:r>
            <a:endParaRPr lang="en-US" dirty="0"/>
          </a:p>
          <a:p>
            <a:r>
              <a:rPr lang="en-US" dirty="0"/>
              <a:t>Demo </a:t>
            </a:r>
            <a:r>
              <a:rPr lang="en-US" dirty="0" smtClean="0"/>
              <a:t>5: </a:t>
            </a:r>
            <a:r>
              <a:rPr lang="en-US" dirty="0"/>
              <a:t>Using the </a:t>
            </a:r>
            <a:r>
              <a:rPr lang="en-US" dirty="0" err="1"/>
              <a:t>IMA</a:t>
            </a:r>
            <a:r>
              <a:rPr lang="en-US" dirty="0"/>
              <a:t> Plugin to Play VAST </a:t>
            </a:r>
            <a:r>
              <a:rPr lang="en-US" dirty="0" smtClean="0"/>
              <a:t>Ads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6848</TotalTime>
  <Words>1911</Words>
  <Application>Microsoft Macintosh PowerPoint</Application>
  <PresentationFormat>Custom</PresentationFormat>
  <Paragraphs>365</Paragraphs>
  <Slides>74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74</vt:i4>
      </vt:variant>
    </vt:vector>
  </HeadingPairs>
  <TitlesOfParts>
    <vt:vector size="79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 and Solutions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</vt:lpstr>
      <vt:lpstr>Brightcove Player API Documentation</vt:lpstr>
      <vt:lpstr>Using JavaScript with Brightcove Player</vt:lpstr>
      <vt:lpstr>JavaScript Code Dilemma</vt:lpstr>
      <vt:lpstr>API Is Event Driven</vt:lpstr>
      <vt:lpstr>Callback Function Implemenations</vt:lpstr>
      <vt:lpstr>Getting Started with Brightcove Player Development</vt:lpstr>
      <vt:lpstr>Get Reference to Player </vt:lpstr>
      <vt:lpstr>Player Methods</vt:lpstr>
      <vt:lpstr>Player Events</vt:lpstr>
      <vt:lpstr>Demo 1: Using the API to Play a Video and Display Event Object </vt:lpstr>
      <vt:lpstr>Using the Player Catalog</vt:lpstr>
      <vt:lpstr>Player Catalog</vt:lpstr>
      <vt:lpstr>Returned Object from getVideo()</vt:lpstr>
      <vt:lpstr>Demo 2: Dynamically Loading and Playing a Video</vt:lpstr>
      <vt:lpstr>Using the mediainfo Property</vt:lpstr>
      <vt:lpstr>mediainfo Property</vt:lpstr>
      <vt:lpstr>Data in mediainfo</vt:lpstr>
      <vt:lpstr>Access mediainfo Data</vt:lpstr>
      <vt:lpstr>Demo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B</vt:lpstr>
      <vt:lpstr>B</vt:lpstr>
      <vt:lpstr>B</vt:lpstr>
      <vt:lpstr>Demo 4: Changing the Video in an iframe Player Implementation </vt:lpstr>
      <vt:lpstr>Adding a Brightcove Plugin to a Player</vt:lpstr>
      <vt:lpstr>B</vt:lpstr>
      <vt:lpstr>B</vt:lpstr>
      <vt:lpstr>B</vt:lpstr>
      <vt:lpstr>B</vt:lpstr>
      <vt:lpstr>B</vt:lpstr>
      <vt:lpstr>B</vt:lpstr>
      <vt:lpstr>Demo 5: Adding the Overlay Plugin to a Player AND/OR Demo 6: Using the IMA Plugin to Play VAST Ads </vt:lpstr>
      <vt:lpstr>Creating and Using a Plugin</vt:lpstr>
      <vt:lpstr>B</vt:lpstr>
      <vt:lpstr>B</vt:lpstr>
      <vt:lpstr>B</vt:lpstr>
      <vt:lpstr>B</vt:lpstr>
      <vt:lpstr>B</vt:lpstr>
      <vt:lpstr>B</vt:lpstr>
      <vt:lpstr>Demo 6: Creating a Localizing Plugin and Adding it to a Player</vt:lpstr>
      <vt:lpstr>Bulleted lists layout on dark background</vt:lpstr>
      <vt:lpstr>Two elements layout</vt:lpstr>
      <vt:lpstr>Two elements layout on dark background</vt:lpstr>
      <vt:lpstr>Centered list layout</vt:lpstr>
      <vt:lpstr>Paragraph with title layout</vt:lpstr>
      <vt:lpstr>Paragraph with pullquote</vt:lpstr>
      <vt:lpstr>Product title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Solutions title slides</vt:lpstr>
      <vt:lpstr>Build for the future and easily monetize across all screens with the leader in video platform solutions.</vt:lpstr>
      <vt:lpstr>Captivate customers, drive demand and increase conversions with reliable, video rich experiences on every device.</vt:lpstr>
      <vt:lpstr>Empower your business with secure, scalable solutions for video distribution across the enterprise.</vt:lpstr>
      <vt:lpstr>Alternate Section Divider</vt:lpstr>
      <vt:lpstr>Alternate Section Divider</vt:lpstr>
      <vt:lpstr>Alternate title slide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 Boles</cp:lastModifiedBy>
  <cp:revision>48</cp:revision>
  <dcterms:created xsi:type="dcterms:W3CDTF">2014-09-13T21:02:55Z</dcterms:created>
  <dcterms:modified xsi:type="dcterms:W3CDTF">2015-02-12T15:25:38Z</dcterms:modified>
</cp:coreProperties>
</file>

<file path=docProps/thumbnail.jpeg>
</file>